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30389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8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697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603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3092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92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675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098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9117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9451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769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8455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727" y="0"/>
            <a:ext cx="10723418" cy="2090003"/>
          </a:xfrm>
        </p:spPr>
        <p:txBody>
          <a:bodyPr>
            <a:normAutofit fontScale="90000"/>
          </a:bodyPr>
          <a:lstStyle/>
          <a:p>
            <a:pPr algn="r"/>
            <a:r>
              <a:rPr lang="en-US" sz="5400" u="sng" dirty="0" smtClean="0"/>
              <a:t>LA CLOCHETTE</a:t>
            </a:r>
            <a:br>
              <a:rPr lang="en-US" sz="5400" u="sng" dirty="0" smtClean="0"/>
            </a:br>
            <a:r>
              <a:rPr lang="en-US" sz="2700" i="1" dirty="0" smtClean="0"/>
              <a:t>22 </a:t>
            </a:r>
            <a:r>
              <a:rPr lang="en-US" sz="2700" i="1" dirty="0" smtClean="0"/>
              <a:t>JOURS AVANT LA FIN DE </a:t>
            </a:r>
            <a:r>
              <a:rPr lang="en-US" sz="2700" i="1" dirty="0" err="1" smtClean="0"/>
              <a:t>L’ANNéE</a:t>
            </a:r>
            <a:r>
              <a:rPr lang="en-US" sz="2700" i="1" dirty="0" smtClean="0"/>
              <a:t> SCOLAIRE!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en-US" sz="4000" dirty="0" smtClean="0"/>
              <a:t>Perspective change</a:t>
            </a:r>
            <a:br>
              <a:rPr lang="en-US" sz="4000" dirty="0" smtClean="0"/>
            </a:br>
            <a:r>
              <a:rPr lang="en-US" sz="4000" dirty="0" smtClean="0"/>
              <a:t>FIRST, rewrite each sentence with “je”</a:t>
            </a:r>
            <a:br>
              <a:rPr lang="en-US" sz="4000" dirty="0" smtClean="0"/>
            </a:br>
            <a:r>
              <a:rPr lang="en-US" sz="4000" dirty="0" smtClean="0"/>
              <a:t>THEN, rewrite each sentence with “</a:t>
            </a:r>
            <a:r>
              <a:rPr lang="en-US" sz="4000" dirty="0" err="1" smtClean="0"/>
              <a:t>ils</a:t>
            </a:r>
            <a:r>
              <a:rPr lang="en-US" sz="4000" dirty="0" smtClean="0"/>
              <a:t>”</a:t>
            </a:r>
            <a:br>
              <a:rPr lang="en-US" sz="4000" dirty="0" smtClean="0"/>
            </a:br>
            <a:r>
              <a:rPr lang="en-US" sz="3100" dirty="0" smtClean="0"/>
              <a:t>Finally, tell a partner what the new sentences mean in English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4728" y="3435928"/>
            <a:ext cx="10737272" cy="3325090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fr-FR" sz="4800" dirty="0" smtClean="0"/>
              <a:t>Le garçon va à la plage; il adore nager.</a:t>
            </a:r>
          </a:p>
          <a:p>
            <a:pPr marL="457200" indent="-457200">
              <a:buAutoNum type="arabicPeriod"/>
            </a:pPr>
            <a:r>
              <a:rPr lang="fr-FR" sz="4800" dirty="0" smtClean="0"/>
              <a:t>Quand il voit la plage, il se sent heureux.</a:t>
            </a:r>
          </a:p>
          <a:p>
            <a:pPr marL="457200" indent="-457200">
              <a:buAutoNum type="arabicPeriod"/>
            </a:pPr>
            <a:r>
              <a:rPr lang="fr-FR" sz="4800" dirty="0" smtClean="0"/>
              <a:t>Il court vite vers l’eau.</a:t>
            </a:r>
          </a:p>
          <a:p>
            <a:pPr marL="457200" indent="-457200">
              <a:buAutoNum type="arabicPeriod"/>
            </a:pPr>
            <a:endParaRPr lang="fr-FR" sz="2400" dirty="0" smtClean="0"/>
          </a:p>
          <a:p>
            <a:pPr marL="457200" indent="-457200">
              <a:buAutoNum type="arabicPeriod"/>
            </a:pPr>
            <a:endParaRPr lang="fr-FR" sz="2400" dirty="0" smtClean="0"/>
          </a:p>
        </p:txBody>
      </p:sp>
    </p:spTree>
    <p:extLst>
      <p:ext uri="{BB962C8B-B14F-4D97-AF65-F5344CB8AC3E}">
        <p14:creationId xmlns:p14="http://schemas.microsoft.com/office/powerpoint/2010/main" val="4122405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27" y="1136074"/>
            <a:ext cx="10723418" cy="1011382"/>
          </a:xfrm>
        </p:spPr>
        <p:txBody>
          <a:bodyPr>
            <a:normAutofit/>
          </a:bodyPr>
          <a:lstStyle/>
          <a:p>
            <a:pPr algn="r"/>
            <a:r>
              <a:rPr lang="en-US" sz="5400" dirty="0" err="1" smtClean="0"/>
              <a:t>Réponses</a:t>
            </a:r>
            <a:r>
              <a:rPr lang="en-US" sz="5400" dirty="0" smtClean="0"/>
              <a:t> avec “je”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7527" y="3435928"/>
            <a:ext cx="11346873" cy="3325090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fr-FR" sz="4800" dirty="0" smtClean="0"/>
              <a:t> </a:t>
            </a:r>
            <a:r>
              <a:rPr lang="fr-FR" sz="4800" dirty="0" smtClean="0">
                <a:solidFill>
                  <a:srgbClr val="0070C0"/>
                </a:solidFill>
              </a:rPr>
              <a:t>Je va</a:t>
            </a:r>
            <a:r>
              <a:rPr lang="fr-FR" sz="4800" u="sng" dirty="0" smtClean="0">
                <a:solidFill>
                  <a:srgbClr val="0070C0"/>
                </a:solidFill>
              </a:rPr>
              <a:t>is</a:t>
            </a:r>
            <a:r>
              <a:rPr lang="fr-FR" sz="4800" dirty="0" smtClean="0">
                <a:solidFill>
                  <a:srgbClr val="0070C0"/>
                </a:solidFill>
              </a:rPr>
              <a:t> </a:t>
            </a:r>
            <a:r>
              <a:rPr lang="fr-FR" sz="4800" dirty="0" smtClean="0"/>
              <a:t>à la plage; </a:t>
            </a:r>
            <a:r>
              <a:rPr lang="fr-FR" sz="4800" dirty="0" smtClean="0">
                <a:solidFill>
                  <a:srgbClr val="0070C0"/>
                </a:solidFill>
              </a:rPr>
              <a:t>j’adore </a:t>
            </a:r>
            <a:r>
              <a:rPr lang="fr-FR" sz="4800" dirty="0" smtClean="0"/>
              <a:t>nager.</a:t>
            </a:r>
          </a:p>
          <a:p>
            <a:pPr marL="457200" indent="-457200">
              <a:buAutoNum type="arabicPeriod"/>
            </a:pPr>
            <a:r>
              <a:rPr lang="fr-FR" sz="4800" dirty="0" smtClean="0"/>
              <a:t>Quand </a:t>
            </a:r>
            <a:r>
              <a:rPr lang="fr-FR" sz="4800" dirty="0" smtClean="0">
                <a:solidFill>
                  <a:srgbClr val="0070C0"/>
                </a:solidFill>
              </a:rPr>
              <a:t>je voi</a:t>
            </a:r>
            <a:r>
              <a:rPr lang="fr-FR" sz="4800" u="sng" dirty="0" smtClean="0">
                <a:solidFill>
                  <a:srgbClr val="0070C0"/>
                </a:solidFill>
              </a:rPr>
              <a:t>s</a:t>
            </a:r>
            <a:r>
              <a:rPr lang="fr-FR" sz="4800" dirty="0" smtClean="0">
                <a:solidFill>
                  <a:srgbClr val="0070C0"/>
                </a:solidFill>
              </a:rPr>
              <a:t> </a:t>
            </a:r>
            <a:r>
              <a:rPr lang="fr-FR" sz="4800" dirty="0" smtClean="0"/>
              <a:t>la plage, je </a:t>
            </a:r>
            <a:r>
              <a:rPr lang="fr-FR" sz="4800" u="sng" dirty="0" smtClean="0">
                <a:solidFill>
                  <a:srgbClr val="0070C0"/>
                </a:solidFill>
              </a:rPr>
              <a:t>m</a:t>
            </a:r>
            <a:r>
              <a:rPr lang="fr-FR" sz="4800" dirty="0" smtClean="0">
                <a:solidFill>
                  <a:srgbClr val="0070C0"/>
                </a:solidFill>
              </a:rPr>
              <a:t>e sen</a:t>
            </a:r>
            <a:r>
              <a:rPr lang="fr-FR" sz="4800" u="sng" dirty="0" smtClean="0">
                <a:solidFill>
                  <a:srgbClr val="0070C0"/>
                </a:solidFill>
              </a:rPr>
              <a:t>s</a:t>
            </a:r>
            <a:r>
              <a:rPr lang="fr-FR" sz="4800" dirty="0" smtClean="0">
                <a:solidFill>
                  <a:srgbClr val="0070C0"/>
                </a:solidFill>
              </a:rPr>
              <a:t> </a:t>
            </a:r>
            <a:r>
              <a:rPr lang="fr-FR" sz="4800" dirty="0" smtClean="0"/>
              <a:t>heureux.</a:t>
            </a:r>
          </a:p>
          <a:p>
            <a:pPr marL="457200" indent="-457200">
              <a:buAutoNum type="arabicPeriod"/>
            </a:pPr>
            <a:r>
              <a:rPr lang="fr-FR" sz="4800" dirty="0" smtClean="0"/>
              <a:t> </a:t>
            </a:r>
            <a:r>
              <a:rPr lang="fr-FR" sz="4800" dirty="0" smtClean="0">
                <a:solidFill>
                  <a:srgbClr val="0070C0"/>
                </a:solidFill>
              </a:rPr>
              <a:t>Je cour</a:t>
            </a:r>
            <a:r>
              <a:rPr lang="fr-FR" sz="4800" u="sng" dirty="0" smtClean="0">
                <a:solidFill>
                  <a:srgbClr val="0070C0"/>
                </a:solidFill>
              </a:rPr>
              <a:t>s</a:t>
            </a:r>
            <a:r>
              <a:rPr lang="fr-FR" sz="4800" dirty="0" smtClean="0">
                <a:solidFill>
                  <a:srgbClr val="0070C0"/>
                </a:solidFill>
              </a:rPr>
              <a:t> </a:t>
            </a:r>
            <a:r>
              <a:rPr lang="fr-FR" sz="4800" dirty="0" smtClean="0"/>
              <a:t>vite vers l’eau.</a:t>
            </a:r>
          </a:p>
          <a:p>
            <a:pPr marL="457200" indent="-457200">
              <a:buAutoNum type="arabicPeriod"/>
            </a:pPr>
            <a:endParaRPr lang="fr-FR" sz="2400" dirty="0" smtClean="0"/>
          </a:p>
          <a:p>
            <a:pPr marL="457200" indent="-457200">
              <a:buAutoNum type="arabicPeriod"/>
            </a:pPr>
            <a:endParaRPr lang="fr-FR" sz="2400" dirty="0" smtClean="0"/>
          </a:p>
        </p:txBody>
      </p:sp>
    </p:spTree>
    <p:extLst>
      <p:ext uri="{BB962C8B-B14F-4D97-AF65-F5344CB8AC3E}">
        <p14:creationId xmlns:p14="http://schemas.microsoft.com/office/powerpoint/2010/main" val="121069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27" y="1136074"/>
            <a:ext cx="10723418" cy="1011382"/>
          </a:xfrm>
        </p:spPr>
        <p:txBody>
          <a:bodyPr>
            <a:normAutofit/>
          </a:bodyPr>
          <a:lstStyle/>
          <a:p>
            <a:pPr algn="r"/>
            <a:r>
              <a:rPr lang="en-US" sz="5400" dirty="0" err="1" smtClean="0"/>
              <a:t>Réponses</a:t>
            </a:r>
            <a:r>
              <a:rPr lang="en-US" sz="5400" dirty="0" smtClean="0"/>
              <a:t> avec “</a:t>
            </a:r>
            <a:r>
              <a:rPr lang="en-US" sz="5400" dirty="0" err="1" smtClean="0"/>
              <a:t>ils</a:t>
            </a:r>
            <a:r>
              <a:rPr lang="en-US" sz="5400" dirty="0" smtClean="0"/>
              <a:t>”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45" y="2673928"/>
            <a:ext cx="12593781" cy="3325090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fr-FR" sz="4800" dirty="0" smtClean="0"/>
              <a:t> </a:t>
            </a:r>
            <a:r>
              <a:rPr lang="fr-FR" sz="4800" dirty="0" smtClean="0">
                <a:solidFill>
                  <a:srgbClr val="0070C0"/>
                </a:solidFill>
              </a:rPr>
              <a:t>Ils vont </a:t>
            </a:r>
            <a:r>
              <a:rPr lang="fr-FR" sz="4800" dirty="0" smtClean="0"/>
              <a:t>à la plage; </a:t>
            </a:r>
            <a:r>
              <a:rPr lang="fr-FR" sz="4800" dirty="0" smtClean="0">
                <a:solidFill>
                  <a:srgbClr val="0070C0"/>
                </a:solidFill>
              </a:rPr>
              <a:t>ils ador</a:t>
            </a:r>
            <a:r>
              <a:rPr lang="fr-FR" sz="4800" u="sng" dirty="0" smtClean="0">
                <a:solidFill>
                  <a:srgbClr val="0070C0"/>
                </a:solidFill>
              </a:rPr>
              <a:t>ent</a:t>
            </a:r>
            <a:r>
              <a:rPr lang="fr-FR" sz="4800" dirty="0" smtClean="0">
                <a:solidFill>
                  <a:srgbClr val="0070C0"/>
                </a:solidFill>
              </a:rPr>
              <a:t> </a:t>
            </a:r>
            <a:r>
              <a:rPr lang="fr-FR" sz="4800" dirty="0" smtClean="0"/>
              <a:t>nager.</a:t>
            </a:r>
          </a:p>
          <a:p>
            <a:pPr marL="457200" indent="-457200">
              <a:buAutoNum type="arabicPeriod"/>
            </a:pPr>
            <a:r>
              <a:rPr lang="fr-FR" sz="4700" dirty="0" smtClean="0"/>
              <a:t>Quand </a:t>
            </a:r>
            <a:r>
              <a:rPr lang="fr-FR" sz="4700" dirty="0" smtClean="0">
                <a:solidFill>
                  <a:srgbClr val="0070C0"/>
                </a:solidFill>
              </a:rPr>
              <a:t>ils voi</a:t>
            </a:r>
            <a:r>
              <a:rPr lang="fr-FR" sz="4700" u="sng" dirty="0" smtClean="0">
                <a:solidFill>
                  <a:srgbClr val="0070C0"/>
                </a:solidFill>
              </a:rPr>
              <a:t>ent</a:t>
            </a:r>
            <a:r>
              <a:rPr lang="fr-FR" sz="4700" dirty="0" smtClean="0">
                <a:solidFill>
                  <a:srgbClr val="0070C0"/>
                </a:solidFill>
              </a:rPr>
              <a:t> </a:t>
            </a:r>
            <a:r>
              <a:rPr lang="fr-FR" sz="4700" dirty="0" smtClean="0"/>
              <a:t>la plage, ils </a:t>
            </a:r>
            <a:r>
              <a:rPr lang="fr-FR" sz="4700" u="sng" dirty="0" smtClean="0">
                <a:solidFill>
                  <a:srgbClr val="0070C0"/>
                </a:solidFill>
              </a:rPr>
              <a:t>s</a:t>
            </a:r>
            <a:r>
              <a:rPr lang="fr-FR" sz="4700" dirty="0" smtClean="0">
                <a:solidFill>
                  <a:srgbClr val="0070C0"/>
                </a:solidFill>
              </a:rPr>
              <a:t>e sen</a:t>
            </a:r>
            <a:r>
              <a:rPr lang="fr-FR" sz="4700" u="sng" dirty="0" smtClean="0">
                <a:solidFill>
                  <a:srgbClr val="0070C0"/>
                </a:solidFill>
              </a:rPr>
              <a:t>tent</a:t>
            </a:r>
            <a:r>
              <a:rPr lang="fr-FR" sz="4700" dirty="0" smtClean="0">
                <a:solidFill>
                  <a:srgbClr val="0070C0"/>
                </a:solidFill>
              </a:rPr>
              <a:t> </a:t>
            </a:r>
            <a:r>
              <a:rPr lang="fr-FR" sz="4700" dirty="0" smtClean="0"/>
              <a:t>heureux.</a:t>
            </a:r>
          </a:p>
          <a:p>
            <a:pPr marL="457200" indent="-457200">
              <a:buAutoNum type="arabicPeriod"/>
            </a:pPr>
            <a:r>
              <a:rPr lang="fr-FR" sz="4800" dirty="0" smtClean="0"/>
              <a:t> </a:t>
            </a:r>
            <a:r>
              <a:rPr lang="fr-FR" sz="4800" dirty="0" smtClean="0">
                <a:solidFill>
                  <a:srgbClr val="0070C0"/>
                </a:solidFill>
              </a:rPr>
              <a:t>Ils cour</a:t>
            </a:r>
            <a:r>
              <a:rPr lang="fr-FR" sz="4800" u="sng" dirty="0" smtClean="0">
                <a:solidFill>
                  <a:srgbClr val="0070C0"/>
                </a:solidFill>
              </a:rPr>
              <a:t>ent</a:t>
            </a:r>
            <a:r>
              <a:rPr lang="fr-FR" sz="4800" dirty="0" smtClean="0">
                <a:solidFill>
                  <a:srgbClr val="0070C0"/>
                </a:solidFill>
              </a:rPr>
              <a:t> </a:t>
            </a:r>
            <a:r>
              <a:rPr lang="fr-FR" sz="4800" dirty="0" smtClean="0"/>
              <a:t>vite vers l’eau.</a:t>
            </a:r>
          </a:p>
          <a:p>
            <a:pPr marL="457200" indent="-457200">
              <a:buAutoNum type="arabicPeriod"/>
            </a:pPr>
            <a:endParaRPr lang="fr-FR" sz="2400" dirty="0" smtClean="0"/>
          </a:p>
          <a:p>
            <a:pPr marL="457200" indent="-457200">
              <a:buAutoNum type="arabicPeriod"/>
            </a:pPr>
            <a:endParaRPr lang="fr-FR" sz="2400" dirty="0" smtClean="0"/>
          </a:p>
        </p:txBody>
      </p:sp>
    </p:spTree>
    <p:extLst>
      <p:ext uri="{BB962C8B-B14F-4D97-AF65-F5344CB8AC3E}">
        <p14:creationId xmlns:p14="http://schemas.microsoft.com/office/powerpoint/2010/main" val="3236772591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1130</TotalTime>
  <Words>97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Century Schoolbook</vt:lpstr>
      <vt:lpstr>Corbel</vt:lpstr>
      <vt:lpstr>Feathered</vt:lpstr>
      <vt:lpstr>LA CLOCHETTE 22 JOURS AVANT LA FIN DE L’ANNéE SCOLAIRE! Perspective change FIRST, rewrite each sentence with “je” THEN, rewrite each sentence with “ils” Finally, tell a partner what the new sentences mean in English</vt:lpstr>
      <vt:lpstr>Réponses avec “je”</vt:lpstr>
      <vt:lpstr>Réponses avec “ils”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23 JOURS AVANT LA FIN DE L’ANNéE SCOLAIRE! Choose 4 to copy and Illustrate; if it’s the same as something you put in your picture dictionary, don’t use it!</dc:title>
  <dc:creator>Danielle Berndt</dc:creator>
  <cp:lastModifiedBy>Danielle Berndt</cp:lastModifiedBy>
  <cp:revision>4</cp:revision>
  <dcterms:created xsi:type="dcterms:W3CDTF">2017-05-25T11:04:59Z</dcterms:created>
  <dcterms:modified xsi:type="dcterms:W3CDTF">2017-05-26T11:26:29Z</dcterms:modified>
</cp:coreProperties>
</file>